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61" r:id="rId4"/>
    <p:sldId id="265" r:id="rId5"/>
    <p:sldId id="264" r:id="rId6"/>
    <p:sldId id="268" r:id="rId7"/>
    <p:sldId id="263" r:id="rId8"/>
    <p:sldId id="266" r:id="rId9"/>
    <p:sldId id="269" r:id="rId10"/>
    <p:sldId id="267" r:id="rId11"/>
    <p:sldId id="258" r:id="rId12"/>
    <p:sldId id="259" r:id="rId13"/>
    <p:sldId id="270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162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79EBE2-659C-451B-AE00-AA034D37EEDE}" type="datetimeFigureOut">
              <a:rPr lang="ru-RU" smtClean="0"/>
              <a:t>23.11.2023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BAB010-455C-492A-A970-D80CC30249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36728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BAB010-455C-492A-A970-D80CC30249A8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57831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23.11.2023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ria.ru/20230508/trudoustroystvo-1870029905.html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908721"/>
            <a:ext cx="7772400" cy="2088231"/>
          </a:xfrm>
        </p:spPr>
        <p:txBody>
          <a:bodyPr>
            <a:normAutofit/>
          </a:bodyPr>
          <a:lstStyle/>
          <a:p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Старение – личный выбор или социальное принуждение</a:t>
            </a:r>
            <a:r>
              <a:rPr lang="ru-RU" dirty="0"/>
              <a:t>? 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212976"/>
            <a:ext cx="6400800" cy="2425824"/>
          </a:xfrm>
        </p:spPr>
        <p:txBody>
          <a:bodyPr>
            <a:normAutofit/>
          </a:bodyPr>
          <a:lstStyle/>
          <a:p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Григорьева Ирина </a:t>
            </a: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Андреевна </a:t>
            </a:r>
          </a:p>
          <a:p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Социологический 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институт РАН – филиал ФНИСЦ </a:t>
            </a: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РАН.</a:t>
            </a:r>
          </a:p>
          <a:p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Руководитель проекта РНФ </a:t>
            </a:r>
          </a:p>
          <a:p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 22-18-00461 (https://rscf.ru/project/22-18-00461</a:t>
            </a:r>
            <a:r>
              <a:rPr lang="en-US" sz="2000" dirty="0">
                <a:solidFill>
                  <a:schemeClr val="tx1"/>
                </a:solidFill>
              </a:rPr>
              <a:t>/)</a:t>
            </a:r>
            <a:r>
              <a:rPr lang="ru-RU" sz="2000" dirty="0" smtClean="0">
                <a:solidFill>
                  <a:schemeClr val="tx1"/>
                </a:solidFill>
              </a:rPr>
              <a:t> </a:t>
            </a:r>
            <a:endParaRPr lang="ru-RU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06915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цифровизации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как приоритет развития страны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России, в силу ее социально-экономического 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геоприродного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разнообразия первостепенно необходима не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цифровизация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а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оценка степеней уязвимости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социальных систем, а также отдельных групп населения, существовавших и до пандемии, но проявившихся в ее ходе.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Цифровизация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необходима, но она унифицирует все процессы, а в ходе пандемии мы столкнулись с необходимостью дифференциации политики сохранений здоровья…</a:t>
            </a:r>
          </a:p>
          <a:p>
            <a:pPr marL="0" indent="0">
              <a:buNone/>
            </a:pP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Здоровьесберегающее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поведение – что это, в позитивном определении?</a:t>
            </a: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Успешная и деструктивная миграция, 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«оружие массовой миграции» [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Greenhill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2010]</a:t>
            </a:r>
            <a:endParaRPr lang="ru-RU" sz="29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9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Молодежные демографические пузыри как источник человеческих ресурсов для вооруженных конфликтов. </a:t>
            </a:r>
            <a:r>
              <a:rPr lang="ru-RU" sz="3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Г. </a:t>
            </a:r>
            <a:r>
              <a:rPr lang="ru-RU" sz="3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Хайнзон</a:t>
            </a:r>
            <a:r>
              <a:rPr lang="ru-RU" sz="3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"Сыновья и мировое господство" (2003</a:t>
            </a:r>
            <a:r>
              <a:rPr lang="ru-RU" sz="3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  <a:r>
              <a:rPr lang="ru-RU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 100 лет (1900-2000 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гг.) </a:t>
            </a:r>
            <a:r>
              <a:rPr lang="ru-RU" sz="3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население в мусульманском мире выросло со 150 миллионов до 1200 миллионов человек, то есть больше чем на 800%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3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3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Есть 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 гомеостатический механизм у демографических процессов? </a:t>
            </a:r>
            <a:endParaRPr lang="ru-RU" sz="3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России: Нужно ли стимулировать рождаемость или бороться с неестественной смертностью мужчин в трудоспособных возрастах. </a:t>
            </a:r>
            <a:endParaRPr lang="ru-RU" sz="3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Или 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стимулировать занятость и отложенное старение?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624563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Студенты – социальные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работники (СПбГУ),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ответили на вопрос, что страшного в старении: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281339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Страшна не низкая пенсия, а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Психологическое неблагополучие (снижение интереса к жизни, акцентуация характера, неумение справляться со стрессом и т.д.);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Потеря стремления к саморазвитию;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Недоступная медицинская помощь;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Отсутствие адекватной физической активности;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Низкий уровень образования;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Отсутствие досуговой деятельности;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Отсутствие четкого жизненного ритма;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Отсутствие развитой инфраструктуры;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Отсутствие социальных связей (одиночество);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Жилищное неблагополучие;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Следствия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потери работы, отсутствие общественного признания.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104961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Где же личный выбор?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dirty="0" smtClean="0"/>
          </a:p>
          <a:p>
            <a:r>
              <a:rPr lang="ru-RU" dirty="0" smtClean="0">
                <a:latin typeface="Book Antiqua" panose="02040602050305030304" pitchFamily="18" charset="0"/>
              </a:rPr>
              <a:t>Выбор </a:t>
            </a:r>
            <a:r>
              <a:rPr lang="ru-RU" dirty="0">
                <a:latin typeface="Book Antiqua" panose="02040602050305030304" pitchFamily="18" charset="0"/>
              </a:rPr>
              <a:t>– старея, люди </a:t>
            </a:r>
            <a:r>
              <a:rPr lang="ru-RU" dirty="0">
                <a:solidFill>
                  <a:srgbClr val="FF0000"/>
                </a:solidFill>
                <a:latin typeface="Book Antiqua" panose="02040602050305030304" pitchFamily="18" charset="0"/>
              </a:rPr>
              <a:t>остаются ответственными за свою жизнь, здоровье и социальные отношения как можно дольше</a:t>
            </a:r>
            <a:r>
              <a:rPr lang="ru-RU" dirty="0">
                <a:latin typeface="Book Antiqua" panose="02040602050305030304" pitchFamily="18" charset="0"/>
              </a:rPr>
              <a:t> и, где это возможно, вносят вклад в экономику и общество</a:t>
            </a:r>
          </a:p>
          <a:p>
            <a:pPr marL="0" indent="0" algn="ctr">
              <a:buNone/>
            </a:pPr>
            <a:r>
              <a:rPr lang="ru-RU" dirty="0" smtClean="0">
                <a:latin typeface="Book Antiqua" panose="02040602050305030304" pitchFamily="18" charset="0"/>
              </a:rPr>
              <a:t> </a:t>
            </a:r>
            <a:r>
              <a:rPr lang="ru-RU" sz="2000" dirty="0" smtClean="0">
                <a:latin typeface="Book Antiqua" panose="02040602050305030304" pitchFamily="18" charset="0"/>
              </a:rPr>
              <a:t>(Мадридский Международный План активного старения)</a:t>
            </a:r>
            <a:endParaRPr lang="ru-RU" sz="2000" dirty="0">
              <a:latin typeface="Book Antiqua" panose="02040602050305030304" pitchFamily="18" charset="0"/>
            </a:endParaRPr>
          </a:p>
          <a:p>
            <a:endParaRPr lang="ru-RU" dirty="0"/>
          </a:p>
          <a:p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17254229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692696"/>
            <a:ext cx="8229600" cy="3384376"/>
          </a:xfrm>
        </p:spPr>
        <p:txBody>
          <a:bodyPr>
            <a:normAutofit/>
          </a:bodyPr>
          <a:lstStyle/>
          <a:p>
            <a:r>
              <a:rPr lang="ru-RU" sz="6600" dirty="0" smtClean="0">
                <a:latin typeface="Franklin Gothic Medium Cond" panose="020B0606030402020204" pitchFamily="34" charset="0"/>
              </a:rPr>
              <a:t>С П А С И Б О  </a:t>
            </a:r>
            <a:r>
              <a:rPr lang="en-US" sz="6600" dirty="0" smtClean="0">
                <a:latin typeface="Franklin Gothic Medium Cond" panose="020B0606030402020204" pitchFamily="34" charset="0"/>
              </a:rPr>
              <a:t/>
            </a:r>
            <a:br>
              <a:rPr lang="en-US" sz="6600" dirty="0" smtClean="0">
                <a:latin typeface="Franklin Gothic Medium Cond" panose="020B0606030402020204" pitchFamily="34" charset="0"/>
              </a:rPr>
            </a:br>
            <a:r>
              <a:rPr lang="ru-RU" sz="6600" dirty="0" smtClean="0">
                <a:latin typeface="Franklin Gothic Medium Cond" panose="020B0606030402020204" pitchFamily="34" charset="0"/>
              </a:rPr>
              <a:t>З А  В Н И М А Н И Е! </a:t>
            </a:r>
            <a:endParaRPr lang="ru-RU" sz="6600" dirty="0">
              <a:latin typeface="Franklin Gothic Medium Cond" panose="020B06060304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365104"/>
            <a:ext cx="8229600" cy="1761059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smtClean="0"/>
              <a:t>И.А.</a:t>
            </a:r>
            <a:r>
              <a:rPr lang="en-US" dirty="0" smtClean="0"/>
              <a:t> </a:t>
            </a:r>
            <a:r>
              <a:rPr lang="ru-RU" dirty="0" smtClean="0"/>
              <a:t>Григорьева, </a:t>
            </a:r>
            <a:r>
              <a:rPr lang="en-US" dirty="0" smtClean="0"/>
              <a:t>soc28@yandex.ru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808263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Естественно ли старение?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AutoNum type="arabicPeriod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Биологическое старение естественно, хотя есть нестареющие организмы (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попытки разработать «лекарство от старости» - капли Скулачевых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 «Футляр плоти» ограничивает наше воображение и жизненный путь…</a:t>
            </a:r>
          </a:p>
          <a:p>
            <a:pPr marL="0" indent="0">
              <a:buNone/>
            </a:pP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Очевидно, что социальные условия ускоряют или замедляют старение. Но какие именно? Уровень жизни, качество продуктов питания, климат, загрязненность воздуха и воды  и т.д.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Какая задача важнее - более здоровое старение или увеличение числа долгожителей?</a:t>
            </a:r>
          </a:p>
          <a:p>
            <a:pPr marL="0" indent="0">
              <a:buNone/>
            </a:pP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Поэтому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личный выбор -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либо мириться с принуждением социальной среды, т.е.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основных социальных институтов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либо его осознавать, рефлексировать и минимизировать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78598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Институциональные принуждения</a:t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социальной среды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628800"/>
            <a:ext cx="8229600" cy="4525963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основные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социальные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институты встроена дискриминация по возрасту: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Право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Законы, которые вставляют </a:t>
            </a:r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возраст в качестве регулятора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во многие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документы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Работа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занятость и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пенсионирование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пенсия начисляется,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исходя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 </a:t>
            </a: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возраста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а не стажа или суммы на страховом счету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Образование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квалификация. Наименее дискриминационный институт, возрастные рамки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сняты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Возрастная психология – навязывает представление о правильной периодизации жизни и угасании в периоде старения</a:t>
            </a:r>
          </a:p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Спорт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физкультура – </a:t>
            </a:r>
            <a:r>
              <a:rPr lang="ru-RU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гипостазируют молодость или единичные достижения </a:t>
            </a:r>
            <a:r>
              <a:rPr lang="ru-RU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пожилых</a:t>
            </a:r>
          </a:p>
          <a:p>
            <a:pPr>
              <a:buFontTx/>
              <a:buChar char="-"/>
            </a:pPr>
            <a:endParaRPr lang="ru-RU" sz="29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Здоровье 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здравоохранение. Медицина – источник </a:t>
            </a:r>
            <a:r>
              <a:rPr lang="ru-RU" sz="29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эйджизма</a:t>
            </a:r>
            <a:r>
              <a:rPr lang="ru-RU" sz="29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индивидуальном и институциональном уровне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Социальное </a:t>
            </a:r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обслуживание наравне с медициной источник </a:t>
            </a:r>
            <a:r>
              <a:rPr lang="ru-RU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эйджизма</a:t>
            </a:r>
            <a:endParaRPr lang="ru-RU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88383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Законы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занятость и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пенсионирование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Веберианская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протестантская, неолиберальная идеология поднимает самостоятельного и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самообеспечивающегося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человека. Наемный работник или мелкий предприниматель должен работать, пока он в возрасте трудоспособности. Но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возраст трудоспособности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(очень растяжимом) и доля пенсионеров по старости в России и ряде стран не совпадали. Пенсионеров было существенно больше,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чем пожилых, возрастные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льготы – важнейшее оружие популизма</a:t>
            </a:r>
            <a:r>
              <a:rPr lang="ru-RU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России – 15,8% людей старше 65 лет, меньше чем во всех развитых странах</a:t>
            </a:r>
            <a:endParaRPr lang="ru-RU" sz="20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Слабое осознание населением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пенсионного возраста как линии отсечения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Пенсионный возраст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сегодня – реликт индустриальной эпохи с унифицированными условиями труда больших групп работников. Много говорится об эпохе постиндустриализма, но это теоретизирование… занятость в реальном секторе производства движет экономику. </a:t>
            </a:r>
          </a:p>
          <a:p>
            <a:pPr marL="0" indent="0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Высокая зарплата мотивирует заниматься любой работой, а не уходить на пенсию..</a:t>
            </a: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915902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Быстро меняющая ситуация с занятостью пожилых в последнее десятилетие. Воспользуются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 ею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пожилые? 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608512"/>
          </a:xfrm>
        </p:spPr>
        <p:txBody>
          <a:bodyPr>
            <a:normAutofit fontScale="62500" lnSpcReduction="20000"/>
          </a:bodyPr>
          <a:lstStyle/>
          <a:p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Вытеснение пожилых из-за желания работодателей брать молодых работников </a:t>
            </a:r>
          </a:p>
          <a:p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Отмена перерасчета страховой части пенсии, отток пенсионеров с белого рынка труда</a:t>
            </a:r>
          </a:p>
          <a:p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Уменьшение спроса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труд во время пандемии, первыми увольняли пожилых</a:t>
            </a:r>
          </a:p>
          <a:p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Быстрый рост числа вакансий в разных отраслях с 2022 г.</a:t>
            </a:r>
          </a:p>
          <a:p>
            <a:pPr marL="0" indent="0">
              <a:buNone/>
            </a:pP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Число вакансий измеряется сотнями тысяч в ряде отраслей</a:t>
            </a:r>
          </a:p>
          <a:p>
            <a:pPr marL="0" indent="0">
              <a:buNone/>
            </a:pPr>
            <a:endParaRPr lang="ru-RU" sz="2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Москве образовался острый дефицит работников. На одного безработного в столице приходится 18 вакансий, посчитали городские власти. В городе открыто 450 тысяч вакансий в разных отраслях 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экономики.  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ria.ru/20230508/trudoustroystvo-1870029905.htm</a:t>
            </a:r>
            <a:endParaRPr lang="ru-RU" sz="2600" dirty="0" smtClean="0">
              <a:latin typeface="Times New Roman" panose="02020603050405020304" pitchFamily="18" charset="0"/>
              <a:cs typeface="Times New Roman" panose="02020603050405020304" pitchFamily="18" charset="0"/>
              <a:hlinkClick r:id="rId3"/>
            </a:endParaRPr>
          </a:p>
          <a:p>
            <a:pPr marL="0" indent="0">
              <a:buNone/>
            </a:pPr>
            <a:endParaRPr lang="ru-RU" sz="2100" dirty="0">
              <a:latin typeface="Times New Roman" panose="02020603050405020304" pitchFamily="18" charset="0"/>
              <a:cs typeface="Times New Roman" panose="02020603050405020304" pitchFamily="18" charset="0"/>
              <a:hlinkClick r:id="rId3"/>
            </a:endParaRPr>
          </a:p>
          <a:p>
            <a:pPr marL="0" indent="0">
              <a:buNone/>
            </a:pPr>
            <a:endParaRPr lang="ru-RU" sz="2100" dirty="0" smtClean="0">
              <a:latin typeface="Times New Roman" panose="02020603050405020304" pitchFamily="18" charset="0"/>
              <a:cs typeface="Times New Roman" panose="02020603050405020304" pitchFamily="18" charset="0"/>
              <a:hlinkClick r:id="rId3"/>
            </a:endParaRPr>
          </a:p>
          <a:p>
            <a:pPr marL="0" indent="0">
              <a:buNone/>
            </a:pPr>
            <a:endParaRPr lang="ru-RU" sz="2100" dirty="0">
              <a:latin typeface="Times New Roman" panose="02020603050405020304" pitchFamily="18" charset="0"/>
              <a:cs typeface="Times New Roman" panose="02020603050405020304" pitchFamily="18" charset="0"/>
              <a:hlinkClick r:id="rId3"/>
            </a:endParaRPr>
          </a:p>
          <a:p>
            <a:pPr marL="0" indent="0">
              <a:buNone/>
            </a:pPr>
            <a:endParaRPr lang="ru-RU" sz="2100" dirty="0" smtClean="0">
              <a:latin typeface="Times New Roman" panose="02020603050405020304" pitchFamily="18" charset="0"/>
              <a:cs typeface="Times New Roman" panose="02020603050405020304" pitchFamily="18" charset="0"/>
              <a:hlinkClick r:id="rId3"/>
            </a:endParaRPr>
          </a:p>
          <a:p>
            <a:pPr marL="0" indent="0">
              <a:buNone/>
            </a:pPr>
            <a:r>
              <a:rPr lang="en-US" sz="21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l</a:t>
            </a:r>
            <a:r>
              <a:rPr lang="ru-RU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/>
              <a:t> </a:t>
            </a:r>
            <a:endParaRPr lang="ru-RU" sz="1800" dirty="0" smtClean="0"/>
          </a:p>
        </p:txBody>
      </p:sp>
    </p:spTree>
    <p:extLst>
      <p:ext uri="{BB962C8B-B14F-4D97-AF65-F5344CB8AC3E}">
        <p14:creationId xmlns:p14="http://schemas.microsoft.com/office/powerpoint/2010/main" val="33355441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Улучшение </a:t>
            </a:r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возможностей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для занятости пожилых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Аналитики утверждали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еще в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2021 г.: если ещё год назад на одну вакансию приходилось по два безработных, то сейчас ситуация диаметрально противоположная. </a:t>
            </a:r>
            <a:endParaRPr lang="ru-RU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Выяснилось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что открытых вакансий ровно в два раза больше, чем желающих устроиться на работу. По данным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FinExpertiza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безработица находится на историческом минимуме — 4,3%, при этом национальная экономика испытывает острейшую нехватку кадров, которых неоткуда взять.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четвертом квартале 2022-го на каждого безработного россиянина приходилось 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сразу 2,5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вакансии. Это максимум с 2005 года.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https://ria.ru/20230508/trudoustroystvo-1870029905.html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Уровень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дефицита кадров достиг максимальных значений за всю историю наблюдений —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hh.индекс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 итогам июня 2023 года </a:t>
            </a:r>
            <a:endParaRPr lang="ru-RU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https://spb.hh.ru/article/31716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1908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2.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Образование и квалификация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Резкий переход от образования на всю жизнь в образованию через всю жизнь в начале 1990-х:</a:t>
            </a:r>
          </a:p>
          <a:p>
            <a:pPr marL="0" indent="0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 1990-х – высшее образование получается 1 раз, поступление в аспирантуру возможно до 35 лет</a:t>
            </a:r>
          </a:p>
          <a:p>
            <a:pPr marL="0" indent="0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1991г. – многократное повторение образовательных циклов, массовое переобучение по новым направлениям (ГМУ,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социальная работа, Финансы и кредит и т.д.). Переход на Болонскую систему открыл возможность  переобучения в магистратуре по любому направлению в любом возрасте. </a:t>
            </a:r>
          </a:p>
          <a:p>
            <a:pPr marL="0" indent="0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 же и в аспирантуре…</a:t>
            </a:r>
          </a:p>
          <a:p>
            <a:pPr marL="0" indent="0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Огромное количество возможностей для образования и повышения квалификации (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Уни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Синергия, Нац. Проекты и т.д.)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Реализация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Life Long Education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 отсутствие возрастных рамок. </a:t>
            </a: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Все вечные студенты и всегда молоды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39972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72008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Здоровье 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здравоохранение. Медицина</a:t>
            </a:r>
            <a:b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1556792"/>
            <a:ext cx="8229600" cy="4886003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ru-RU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Последний форпост «истинного знания» о старении – медицина (опытная, доказательная и т.п.) и главная опора </a:t>
            </a:r>
            <a:r>
              <a:rPr lang="ru-RU" sz="29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эйджизма</a:t>
            </a:r>
            <a:r>
              <a:rPr lang="ru-RU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9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все почему? врачи отвечают – в вашем возрасте…</a:t>
            </a:r>
          </a:p>
          <a:p>
            <a:pPr marL="0" indent="0">
              <a:buNone/>
            </a:pPr>
            <a:endParaRPr lang="ru-RU" sz="29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Промахи </a:t>
            </a:r>
            <a:r>
              <a:rPr lang="ru-RU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ВОЗ с пандемией </a:t>
            </a:r>
            <a:r>
              <a:rPr lang="en-US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COVID-19</a:t>
            </a:r>
            <a:r>
              <a:rPr lang="ru-RU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связанные с </a:t>
            </a:r>
            <a:r>
              <a:rPr lang="ru-RU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мнением, </a:t>
            </a:r>
            <a:r>
              <a:rPr lang="ru-RU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что опасности пандемий </a:t>
            </a:r>
            <a:r>
              <a:rPr lang="ru-RU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современном мире позади</a:t>
            </a:r>
            <a:r>
              <a:rPr lang="ru-RU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очевидны. </a:t>
            </a:r>
          </a:p>
          <a:p>
            <a:pPr marL="0" indent="0">
              <a:buNone/>
            </a:pPr>
            <a:r>
              <a:rPr lang="ru-RU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Огромные людские потери в таких разных странах и разных системах здравоохранения, как США и Россия. </a:t>
            </a:r>
            <a:r>
              <a:rPr lang="ru-RU" sz="2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Несоизмеримость</a:t>
            </a:r>
            <a:r>
              <a:rPr lang="ru-RU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теоретических посылок ВОЗ, как развивать здравоохранение и разнообразия реальной практики, когда развитые страны столкнулись с отсутствием инфекционных отделений и врачей-инфекционистов…</a:t>
            </a:r>
          </a:p>
          <a:p>
            <a:pPr marL="0" indent="0">
              <a:buNone/>
            </a:pPr>
            <a:endPara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Впервые </a:t>
            </a:r>
            <a:r>
              <a:rPr lang="ru-RU" sz="3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многие десятилетия непрерывный рост продолжительности жизни в развитых странах сменился ее снижением, особенно сильным </a:t>
            </a:r>
            <a:r>
              <a:rPr lang="ru-RU" sz="3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2020  </a:t>
            </a:r>
            <a:r>
              <a:rPr lang="ru-RU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URL</a:t>
            </a:r>
            <a:r>
              <a:rPr lang="en-US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https://covid19.who.int/</a:t>
            </a:r>
            <a:endParaRPr lang="ru-RU" sz="2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Веб-сайт 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журнала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Nature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основываясь 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данных об избыточной смертности, оценивает действительное число смертей от COVID‑19 в мире </a:t>
            </a:r>
            <a:r>
              <a:rPr lang="ru-RU" sz="2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2–4 раза 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выше оценок ВОЗ. </a:t>
            </a:r>
            <a:endParaRPr lang="ru-RU" sz="29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URL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https://www.nature.com/articles/d41586-022-00104-8</a:t>
            </a:r>
            <a:endParaRPr lang="ru-RU" sz="29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Изменение 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ожидаемой продолжительности жизни, </a:t>
            </a:r>
            <a:r>
              <a:rPr lang="ru-RU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лет:</a:t>
            </a:r>
          </a:p>
          <a:p>
            <a:pPr marL="0" indent="0">
              <a:buNone/>
            </a:pPr>
            <a:r>
              <a:rPr lang="ru-RU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США – от 2019 г. к </a:t>
            </a:r>
            <a:r>
              <a:rPr lang="ru-RU" sz="29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2020  – 1,9 лет, от 2020 к 2021 – 0,4 года</a:t>
            </a:r>
          </a:p>
          <a:p>
            <a:pPr marL="0" indent="0">
              <a:buNone/>
            </a:pPr>
            <a:r>
              <a:rPr lang="ru-RU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России  -от  </a:t>
            </a:r>
            <a:r>
              <a:rPr lang="ru-RU" sz="29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2019 к 2020 – 1,8, от 2020 к 2021 – 1,4</a:t>
            </a:r>
          </a:p>
          <a:p>
            <a:pPr marL="0" indent="0">
              <a:buNone/>
            </a:pPr>
            <a:endParaRPr lang="ru-RU" sz="29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45944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156990"/>
          </a:xfrm>
        </p:spPr>
        <p:txBody>
          <a:bodyPr>
            <a:normAutofit fontScale="90000"/>
          </a:bodyPr>
          <a:lstStyle/>
          <a:p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Рекламный или 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подход ВОЗ</a:t>
            </a:r>
            <a:b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 здоровью пожилых в планетарном масштабе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Новая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фишка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В ВОЗ создали комиссию, которая будет бороться с одиночеством</a:t>
            </a:r>
          </a:p>
          <a:p>
            <a:pPr marL="0" indent="0">
              <a:buNone/>
            </a:pP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Отсутствие социальных связей несет эквивалентный или даже больший риск ранней смерти, чем другие более известные факторы риска, такие как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курение, чрезмерное употребление алкоголя, отсутствие физической активности, ожирение и загрязненный воздух.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Социальная 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изоляция также оказывает серьезное влияние на физическое и психическое здоровье; исследования показывают, что это связано с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тревогой и депрессией 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может увеличить риск сердечно-сосудистых заболеваний на 30</a:t>
            </a:r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%.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https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://ruainform.com/news/v_voz_sozdali_komissiju_kotoraja_budet_borotsja_s_odinochestvom/2023-11-20-31164</a:t>
            </a:r>
            <a:endParaRPr lang="ru-RU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156797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842</TotalTime>
  <Words>1260</Words>
  <Application>Microsoft Office PowerPoint</Application>
  <PresentationFormat>Экран (4:3)</PresentationFormat>
  <Paragraphs>114</Paragraphs>
  <Slides>13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Старение – личный выбор или социальное принуждение? </vt:lpstr>
      <vt:lpstr>Естественно ли старение?</vt:lpstr>
      <vt:lpstr>Институциональные принуждения социальной среды</vt:lpstr>
      <vt:lpstr>Законы</vt:lpstr>
      <vt:lpstr>Быстро меняющая ситуация с занятостью пожилых в последнее десятилетие. Воспользуются ли ею пожилые? </vt:lpstr>
      <vt:lpstr>Улучшение возможностей для занятости пожилых</vt:lpstr>
      <vt:lpstr>2. Образование и квалификация </vt:lpstr>
      <vt:lpstr> 3. Здоровье и здравоохранение. Медицина </vt:lpstr>
      <vt:lpstr> Рекламный или PR подход ВОЗ к здоровью пожилых в планетарном масштабе</vt:lpstr>
      <vt:lpstr>Развитие цифровизации как приоритет развития страны</vt:lpstr>
      <vt:lpstr>Студенты – социальные работники (СПбГУ), ответили на вопрос, что страшного в старении:</vt:lpstr>
      <vt:lpstr>Где же личный выбор?</vt:lpstr>
      <vt:lpstr>С П А С И Б О   З А  В Н И М А Н И Е!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Ирина</dc:creator>
  <cp:lastModifiedBy>Ирина</cp:lastModifiedBy>
  <cp:revision>48</cp:revision>
  <dcterms:created xsi:type="dcterms:W3CDTF">2023-11-22T09:17:38Z</dcterms:created>
  <dcterms:modified xsi:type="dcterms:W3CDTF">2023-11-23T18:10:54Z</dcterms:modified>
</cp:coreProperties>
</file>