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5" r:id="rId5"/>
    <p:sldId id="264" r:id="rId6"/>
    <p:sldId id="268" r:id="rId7"/>
    <p:sldId id="263" r:id="rId8"/>
    <p:sldId id="266" r:id="rId9"/>
    <p:sldId id="269" r:id="rId10"/>
    <p:sldId id="267" r:id="rId11"/>
    <p:sldId id="258" r:id="rId12"/>
    <p:sldId id="25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9EBE2-659C-451B-AE00-AA034D37EED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AB010-455C-492A-A970-D80CC3024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672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AB010-455C-492A-A970-D80CC30249A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78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ia.ru/20230508/trudoustroystvo-1870029905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088231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Старение – личный выбор или социальное принуждение</a:t>
            </a:r>
            <a:r>
              <a:rPr lang="ru-RU" dirty="0"/>
              <a:t>?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Григорьева Ирина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Андреевна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Социологический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РАН – филиал ФНИСЦ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 РНФ </a:t>
            </a:r>
          </a:p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22-18-00461 (https://rscf.ru/project/22-18-00461</a:t>
            </a:r>
            <a:r>
              <a:rPr lang="en-US" sz="2000" dirty="0">
                <a:solidFill>
                  <a:schemeClr val="tx1"/>
                </a:solidFill>
              </a:rPr>
              <a:t>/)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9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приоритет развития страны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России, в силу ее социально-экономического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геоприродного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разнообразия первостепенно необходима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степеней уязвимости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систем, а также отдельных групп населения, существовавших и до пандемии, но проявившихся в ее ходе.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необходима, но она унифицирует все процессы, а в ходе пандемии мы столкнулись с необходимостью дифференциации политики сохранений здоровья…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Здоровьесберегающее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– что это, в позитивном определении?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Успешная и деструктивная миграция,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«оружие массовой миграции» [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Greenhill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2010]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Молодежные демографические пузыри как источник человеческих ресурсов для вооруженных конфликтов.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Хайнзон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"Сыновья и мировое господство" (2003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100 лет (1900-2000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гг.) 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в мусульманском мире выросло со 150 миллионов до 1200 миллионов человек, то есть больше чем на 800%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гомеостатический механизм у демографических процессов?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России: Нужно ли стимулировать рождаемость или бороться с неестественной смертностью мужчин в трудоспособных возрастах.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занятость и отложенное старение?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45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– социальные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(СПбГУ),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ответили на вопрос, что страшного в старении: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Страшна не низкая пенсия, 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Психологическое неблагополучие (снижение интереса к жизни, акцентуация характера, неумение справляться со стрессом и т.д.);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Потеря стремления к саморазвитию;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Недоступная медицинская помощь;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адекватной физической активности;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Низкий уровень образования;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досуговой деятельности;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четкого жизненного ритма;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развитой инфраструктуры;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социальных связей (одиночество);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Жилищное неблагополучие;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потери работы, отсутствие общественного признания.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49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же личный выбор?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latin typeface="Book Antiqua" panose="02040602050305030304" pitchFamily="18" charset="0"/>
              </a:rPr>
              <a:t>Выбор </a:t>
            </a:r>
            <a:r>
              <a:rPr lang="ru-RU" dirty="0">
                <a:latin typeface="Book Antiqua" panose="02040602050305030304" pitchFamily="18" charset="0"/>
              </a:rPr>
              <a:t>– старея, люди </a:t>
            </a:r>
            <a:r>
              <a:rPr lang="ru-RU" dirty="0">
                <a:solidFill>
                  <a:srgbClr val="FF0000"/>
                </a:solidFill>
                <a:latin typeface="Book Antiqua" panose="02040602050305030304" pitchFamily="18" charset="0"/>
              </a:rPr>
              <a:t>остаются ответственными за свою жизнь, здоровье и социальные отношения как можно дольше</a:t>
            </a:r>
            <a:r>
              <a:rPr lang="ru-RU" dirty="0">
                <a:latin typeface="Book Antiqua" panose="02040602050305030304" pitchFamily="18" charset="0"/>
              </a:rPr>
              <a:t> и, где это возможно, вносят вклад в экономику и общество</a:t>
            </a:r>
          </a:p>
          <a:p>
            <a:pPr marL="0" indent="0" algn="ctr">
              <a:buNone/>
            </a:pPr>
            <a:r>
              <a:rPr lang="ru-RU" dirty="0" smtClean="0">
                <a:latin typeface="Book Antiqua" panose="02040602050305030304" pitchFamily="18" charset="0"/>
              </a:rPr>
              <a:t> </a:t>
            </a:r>
            <a:r>
              <a:rPr lang="ru-RU" sz="2000" dirty="0" smtClean="0">
                <a:latin typeface="Book Antiqua" panose="02040602050305030304" pitchFamily="18" charset="0"/>
              </a:rPr>
              <a:t>(Мадридский Международный План активного старения)</a:t>
            </a:r>
            <a:endParaRPr lang="ru-RU" sz="2000" dirty="0">
              <a:latin typeface="Book Antiqua" panose="02040602050305030304" pitchFamily="18" charset="0"/>
            </a:endParaRPr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25422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3384376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Franklin Gothic Medium Cond" panose="020B0606030402020204" pitchFamily="34" charset="0"/>
              </a:rPr>
              <a:t>С П А С И Б О  </a:t>
            </a:r>
            <a:r>
              <a:rPr lang="en-US" sz="6600" dirty="0" smtClean="0">
                <a:latin typeface="Franklin Gothic Medium Cond" panose="020B0606030402020204" pitchFamily="34" charset="0"/>
              </a:rPr>
              <a:t/>
            </a:r>
            <a:br>
              <a:rPr lang="en-US" sz="6600" dirty="0" smtClean="0">
                <a:latin typeface="Franklin Gothic Medium Cond" panose="020B0606030402020204" pitchFamily="34" charset="0"/>
              </a:rPr>
            </a:br>
            <a:r>
              <a:rPr lang="ru-RU" sz="6600" dirty="0" smtClean="0">
                <a:latin typeface="Franklin Gothic Medium Cond" panose="020B0606030402020204" pitchFamily="34" charset="0"/>
              </a:rPr>
              <a:t>З А  В Н И М А Н И Е! </a:t>
            </a:r>
            <a:endParaRPr lang="ru-RU" sz="6600" dirty="0">
              <a:latin typeface="Franklin Gothic Medium Cond" panose="020B06060304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176105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И.А.</a:t>
            </a:r>
            <a:r>
              <a:rPr lang="en-US" dirty="0" smtClean="0"/>
              <a:t> </a:t>
            </a:r>
            <a:r>
              <a:rPr lang="ru-RU" dirty="0" smtClean="0"/>
              <a:t>Григорьева, </a:t>
            </a:r>
            <a:r>
              <a:rPr lang="en-US" dirty="0" smtClean="0"/>
              <a:t>soc28@yandex.ru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82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 ли старение?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Биологическое старение естественно, хотя есть нестареющие организмы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попытки разработать «лекарство от старости» - капли Скулачевых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«Футляр плоти» ограничивает наше воображение и жизненный путь…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Очевидно, что социальные условия ускоряют или замедляют старение. Но какие именно? Уровень жизни, качество продуктов питания, климат, загрязненность воздуха и воды  и т.д.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задача важнее - более здоровое старение или увеличение числа долгожителей?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Поэтому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выбор 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мириться с принуждением социальной среды, т.е.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социальных институтов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его осознавать, рефлексировать и минимизировать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859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Институциональные принуждения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среды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 встроена дискриминация по возрасту: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Законы, которые вставляют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в качестве регулятора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 многие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занятость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пенсия начисляется,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стажа или суммы на страховом счету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Образование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квалификация. Наименее дискриминационный институт, возрастные рамки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сняты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психология – навязывает представление о правильной периодизации жизни и угасании в периоде старения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физкультура –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гипостазируют молодость или единичные достижения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пожилых</a:t>
            </a:r>
          </a:p>
          <a:p>
            <a:pPr>
              <a:buFontTx/>
              <a:buChar char="-"/>
            </a:pP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здравоохранение. Медицина – источник </a:t>
            </a:r>
            <a:r>
              <a:rPr lang="ru-RU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эйджизма</a:t>
            </a:r>
            <a:r>
              <a:rPr lang="ru-R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индивидуальном и институциональном уровне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наравне с медициной источник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эйджизма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3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занятость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пенсионирование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Веберианская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протестантская, неолиберальная идеология поднимает самостоятельного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самообеспечивающегося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человека. Наемный работник или мелкий предприниматель должен работать, пока он в возрасте трудоспособности. Но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трудоспособности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(очень растяжимом) и доля пенсионеров по старости в России и ряде стран не совпадали. Пенсионеров было существенно больше,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пожилых, возрастные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– важнейшее оружие популизма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– 15,8% людей старше 65 лет, меньше чем во всех развитых странах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Слабое осознание населением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пенсионного возраста как линии отсечения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Пенсионный возраст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– реликт индустриальной эпохи с унифицированными условиями труда больших групп работников. Много говорится об эпохе постиндустриализма, но это теоретизирование… занятость в реальном секторе производства движет экономику.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зарплата мотивирует заниматься любой работой, а не уходить на пенсию..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59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меняющая ситуация с занятостью пожилых в последнее десятилетие. Воспользуются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 ею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пожилые?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 fontScale="62500" lnSpcReduction="2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Вытеснение пожилых из-за желания работодателей брать молодых работников 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Отмена перерасчета страховой части пенсии, отток пенсионеров с белого рынка труда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спроса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во время пандемии, первыми увольняли пожилых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Быстрый рост числа вакансий в разных отраслях с 2022 г.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вакансий измеряется сотнями тысяч в ряде отраслей</a:t>
            </a: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Москве образовался острый дефицит работников. На одного безработного в столице приходится 18 вакансий, посчитали городские власти. В городе открыто 450 тысяч вакансий в разных отраслях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экономики.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ria.ru/20230508/trudoustroystvo-1870029905.htm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buNone/>
            </a:pP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/>
              <a:t> 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3335544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занятости пожилых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Аналитики утверждали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г.: если ещё год назад на одну вакансию приходилось по два безработных, то сейчас ситуация диаметрально противоположная.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Выяснилось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открытых вакансий ровно в два раза больше, чем желающих устроиться на работу. По данным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FinExpertiza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безработица находится на историческом минимуме — 4,3%, при этом национальная экономика испытывает острейшую нехватку кадров, которых неоткуда взять.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четвертом квартале 2022-го на каждого безработного россиянина приходилось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сразу 2,5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вакансии. Это максимум с 2005 года.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https://ria.ru/20230508/trudoustroystvo-1870029905.html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 кадров достиг максимальных значений за всю историю наблюдений —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hh.индекс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 итогам июня 2023 года 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https://spb.hh.ru/article/31716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90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и квалификация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Резкий переход от образования на всю жизнь в образованию через всю жизнь в начале 1990-х: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1990-х – высшее образование получается 1 раз, поступление в аспирантуру возможно до 35 лет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1991г. – многократное повторение образовательных циклов, массовое переобучение по новым направлениям (ГМУ,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социальная работа, Финансы и кредит и т.д.). Переход на Болонскую систему открыл возможность  переобучения в магистратуре по любому направлению в любом возрасте.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же и в аспирантуре…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Огромное количество возможностей для образования и повышения квалификации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Синергия, Нац. Проекты и т.д.)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Long Education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отсутствие возрастных рамок.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вечные студенты и всегда молоды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9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здравоохранение. Медицина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8860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форпост «истинного знания» о старении – медицина (опытная, доказательная и т.п.) и главная опора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эйджизма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 почему? врачи отвечают – в вашем возрасте…</a:t>
            </a:r>
          </a:p>
          <a:p>
            <a:pPr marL="0" indent="0">
              <a:buNone/>
            </a:pP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Промахи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 с пандемией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мнением,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опасности пандемий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мире позади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очевидны. 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Огромные людские потери в таких разных странах и разных системах здравоохранения, как США и Россия.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Несоизмеримость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теоретических посылок ВОЗ, как развивать здравоохранение и разнообразия реальной практики, когда развитые страны столкнулись с отсутствием инфекционных отделений и врачей-инфекционистов…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многие десятилетия непрерывный рост продолжительности жизни в развитых странах сменился ее снижением, особенно сильным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https://covid19.who.int/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Веб-сайт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основываясь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данных об избыточной смертности, оценивает действительное число смертей от COVID‑19 в мире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2–4 раза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оценок ВОЗ. 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https://www.nature.com/articles/d41586-022-00104-8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ожидаемой продолжительности жизни,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лет: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США – от 2019 г. к </a:t>
            </a:r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 – 1,9 лет, от 2020 к 2021 – 0,4 года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России  -от  </a:t>
            </a:r>
            <a:r>
              <a:rPr lang="ru-RU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к 2020 – 1,8, от 2020 к 2021 – 1,4</a:t>
            </a:r>
          </a:p>
          <a:p>
            <a:pPr marL="0" indent="0">
              <a:buNone/>
            </a:pPr>
            <a:endParaRPr lang="ru-RU" sz="2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9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Рекламный или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ВОЗ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здоровью пожилых в планетарном масштабе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фишка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ВОЗ создали комиссию, которая будет бороться с одиночеством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социальных связей несет эквивалентный или даже больший риск ранней смерти, чем другие более известные факторы риска, такие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курение, чрезмерное употребление алкоголя, отсутствие физической активности, ожирение и загрязненный воздух.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изоляция также оказывает серьезное влияние на физическое и психическое здоровье; исследования показывают, что это связано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тревогой и депрессией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может увеличить риск сердечно-сосудистых заболеваний на 30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://ruainform.com/news/v_voz_sozdali_komissiju_kotoraja_budet_borotsja_s_odinochestvom/2023-11-20-31164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67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1260</Words>
  <Application>Microsoft Office PowerPoint</Application>
  <PresentationFormat>Экран (4:3)</PresentationFormat>
  <Paragraphs>114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Старение – личный выбор или социальное принуждение? </vt:lpstr>
      <vt:lpstr>Естественно ли старение?</vt:lpstr>
      <vt:lpstr>Институциональные принуждения социальной среды</vt:lpstr>
      <vt:lpstr>Законы</vt:lpstr>
      <vt:lpstr>Быстро меняющая ситуация с занятостью пожилых в последнее десятилетие. Воспользуются ли ею пожилые? </vt:lpstr>
      <vt:lpstr>Улучшение возможностей для занятости пожилых</vt:lpstr>
      <vt:lpstr>2. Образование и квалификация </vt:lpstr>
      <vt:lpstr> 3. Здоровье и здравоохранение. Медицина </vt:lpstr>
      <vt:lpstr> Рекламный или PR подход ВОЗ к здоровью пожилых в планетарном масштабе</vt:lpstr>
      <vt:lpstr>Развитие цифровизации как приоритет развития страны</vt:lpstr>
      <vt:lpstr>Студенты – социальные работники (СПбГУ), ответили на вопрос, что страшного в старении:</vt:lpstr>
      <vt:lpstr>Где же личный выбор?</vt:lpstr>
      <vt:lpstr>С П А С И Б О   З А  В Н И М А Н И 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48</cp:revision>
  <dcterms:created xsi:type="dcterms:W3CDTF">2023-11-22T09:17:38Z</dcterms:created>
  <dcterms:modified xsi:type="dcterms:W3CDTF">2023-11-23T18:10:54Z</dcterms:modified>
</cp:coreProperties>
</file>